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56" r:id="rId3"/>
    <p:sldId id="268" r:id="rId4"/>
    <p:sldId id="269" r:id="rId5"/>
    <p:sldId id="271" r:id="rId6"/>
    <p:sldId id="270" r:id="rId7"/>
    <p:sldId id="289" r:id="rId8"/>
    <p:sldId id="282" r:id="rId9"/>
    <p:sldId id="290" r:id="rId10"/>
    <p:sldId id="273" r:id="rId11"/>
    <p:sldId id="274" r:id="rId12"/>
    <p:sldId id="293" r:id="rId13"/>
    <p:sldId id="291" r:id="rId14"/>
    <p:sldId id="267" r:id="rId15"/>
    <p:sldId id="294" r:id="rId16"/>
    <p:sldId id="295" r:id="rId17"/>
    <p:sldId id="296" r:id="rId18"/>
    <p:sldId id="297" r:id="rId19"/>
    <p:sldId id="298" r:id="rId20"/>
    <p:sldId id="299" r:id="rId21"/>
    <p:sldId id="300" r:id="rId22"/>
  </p:sldIdLst>
  <p:sldSz cx="9144000" cy="6858000" type="screen4x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8DD"/>
    <a:srgbClr val="47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680" autoAdjust="0"/>
  </p:normalViewPr>
  <p:slideViewPr>
    <p:cSldViewPr snapToGrid="0" snapToObjects="1">
      <p:cViewPr>
        <p:scale>
          <a:sx n="90" d="100"/>
          <a:sy n="90" d="100"/>
        </p:scale>
        <p:origin x="-10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0" d="100"/>
        <a:sy n="5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3862156119373"/>
          <c:y val="2.8348000193549969E-2"/>
          <c:w val="0.8635403907844853"/>
          <c:h val="0.839048176045628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Balencea Electricty Usage Annual Totals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665791</c:v>
                </c:pt>
                <c:pt idx="1">
                  <c:v>611650</c:v>
                </c:pt>
                <c:pt idx="2">
                  <c:v>557625</c:v>
                </c:pt>
                <c:pt idx="3">
                  <c:v>542846</c:v>
                </c:pt>
                <c:pt idx="4">
                  <c:v>516924</c:v>
                </c:pt>
                <c:pt idx="5">
                  <c:v>535420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1614848"/>
        <c:axId val="241616768"/>
      </c:lineChart>
      <c:catAx>
        <c:axId val="241614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1616768"/>
        <c:crosses val="autoZero"/>
        <c:auto val="1"/>
        <c:lblAlgn val="ctr"/>
        <c:lblOffset val="100"/>
        <c:noMultiLvlLbl val="0"/>
      </c:catAx>
      <c:valAx>
        <c:axId val="2416167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/>
                  <a:t>kWh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161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3862156119373"/>
          <c:y val="2.8348000193549969E-2"/>
          <c:w val="0.8635403907844853"/>
          <c:h val="0.839048176045628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Balencea Electricty Usage Annual Totals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3500000</c:v>
                </c:pt>
                <c:pt idx="1">
                  <c:v>3901000</c:v>
                </c:pt>
                <c:pt idx="2">
                  <c:v>4620230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0439296"/>
        <c:axId val="240441216"/>
      </c:lineChart>
      <c:catAx>
        <c:axId val="240439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0441216"/>
        <c:crosses val="autoZero"/>
        <c:auto val="1"/>
        <c:lblAlgn val="ctr"/>
        <c:lblOffset val="100"/>
        <c:noMultiLvlLbl val="0"/>
      </c:catAx>
      <c:valAx>
        <c:axId val="240441216"/>
        <c:scaling>
          <c:orientation val="minMax"/>
          <c:max val="50000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MJ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0439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0.13066</cdr:x>
      <cdr:y>0.31241</cdr:y>
    </cdr:from>
    <cdr:to>
      <cdr:x>0.24897</cdr:x>
      <cdr:y>0.36478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5266" y="1413934"/>
          <a:ext cx="973667" cy="23706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Estimate Only</a:t>
          </a:r>
          <a:endParaRPr lang="en-A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8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9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0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5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1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8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8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6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1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8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735B-FAE1-CE43-A09D-C2C882F8F317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8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Balencea Apartments </a:t>
            </a:r>
            <a:endParaRPr lang="en-A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Annual General Meeting </a:t>
            </a:r>
          </a:p>
          <a:p>
            <a:pPr marL="0" indent="0" algn="ctr">
              <a:buNone/>
            </a:pPr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26 March 2018</a:t>
            </a:r>
          </a:p>
          <a:p>
            <a:pPr marL="0" indent="0">
              <a:buNone/>
            </a:pPr>
            <a:endParaRPr lang="en-A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0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A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Accomplishments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797686"/>
            <a:ext cx="75608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Eric will speak to </a:t>
            </a:r>
            <a:r>
              <a:rPr lang="en-AU" sz="2800" dirty="0" smtClean="0"/>
              <a:t>a </a:t>
            </a:r>
            <a:r>
              <a:rPr lang="en-AU" sz="2800" dirty="0"/>
              <a:t>number </a:t>
            </a:r>
            <a:r>
              <a:rPr lang="en-AU" sz="2800" dirty="0" smtClean="0"/>
              <a:t>of </a:t>
            </a:r>
            <a:r>
              <a:rPr lang="en-AU" sz="2800" dirty="0"/>
              <a:t>accomplishments during the past </a:t>
            </a:r>
            <a:r>
              <a:rPr lang="en-AU" sz="2800" dirty="0" smtClean="0"/>
              <a:t>year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First, a few things that were dealt with primarily at the Committee level</a:t>
            </a:r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30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Balcony Leaks</a:t>
            </a:r>
            <a:endParaRPr lang="en-A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340768"/>
            <a:ext cx="77048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Andrew </a:t>
            </a:r>
            <a:r>
              <a:rPr lang="en-AU" sz="2800" dirty="0" smtClean="0"/>
              <a:t>Whitelaw </a:t>
            </a:r>
            <a:r>
              <a:rPr lang="en-AU" sz="2800" dirty="0"/>
              <a:t>addressed </a:t>
            </a:r>
            <a:r>
              <a:rPr lang="en-AU" sz="2800" dirty="0" smtClean="0"/>
              <a:t>the 2017  </a:t>
            </a:r>
            <a:r>
              <a:rPr lang="en-AU" sz="2800" dirty="0"/>
              <a:t>AGM</a:t>
            </a:r>
          </a:p>
          <a:p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Final Report received 20 Sept 2017 and sent to Owners on 17 Oct 2017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Claims against the Developer must be made before 15 Oct 2018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Owners will receive a letter from the OC later this week which includes an option to collectively engage Andrew Whitelaw to claim against the Developer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427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Other Defects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small problems with Common Property that can be classified as Building Defects</a:t>
            </a:r>
          </a:p>
          <a:p>
            <a:r>
              <a:rPr lang="en-US" dirty="0" smtClean="0"/>
              <a:t>One potentially large problem that is still being investigated </a:t>
            </a:r>
            <a:r>
              <a:rPr lang="mr-IN" dirty="0" smtClean="0"/>
              <a:t>–</a:t>
            </a:r>
            <a:r>
              <a:rPr lang="en-US" dirty="0" smtClean="0"/>
              <a:t>  penetrations between adjacent apartments</a:t>
            </a:r>
          </a:p>
          <a:p>
            <a:r>
              <a:rPr lang="en-US" dirty="0" smtClean="0"/>
              <a:t>Decision will be made in coming months as to whether to incur legal costs of claiming against Sunland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98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Hot Water System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Progressive failure of gas heaters and storage tank coils</a:t>
            </a:r>
          </a:p>
          <a:p>
            <a:r>
              <a:rPr lang="en-US" dirty="0" smtClean="0"/>
              <a:t>Extensive investigation of options, including repair of existing system, replacement with same brand system, or replacement with different system.</a:t>
            </a:r>
          </a:p>
          <a:p>
            <a:r>
              <a:rPr lang="en-US" dirty="0" smtClean="0"/>
              <a:t>Different (</a:t>
            </a:r>
            <a:r>
              <a:rPr lang="en-US" dirty="0" err="1" smtClean="0"/>
              <a:t>Rheem</a:t>
            </a:r>
            <a:r>
              <a:rPr lang="en-US" dirty="0" smtClean="0"/>
              <a:t>) system chosen on basis of reliability and life cycle cost</a:t>
            </a:r>
          </a:p>
          <a:p>
            <a:r>
              <a:rPr lang="en-US" dirty="0" smtClean="0"/>
              <a:t>Imposed special Maintenance Levy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13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Over to Eric to talk about some specific           	accomplishments during the past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368" y="114134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/>
              <a:t>Building Manager’s Comments</a:t>
            </a:r>
            <a:br>
              <a:rPr lang="en-AU" sz="3200" b="1" dirty="0"/>
            </a:br>
            <a:r>
              <a:rPr lang="en-AU" sz="3200" b="1" dirty="0"/>
              <a:t> What We Have Done in </a:t>
            </a:r>
            <a:r>
              <a:rPr lang="en-AU" sz="3200" b="1" dirty="0" smtClean="0"/>
              <a:t>2017 </a:t>
            </a:r>
            <a:r>
              <a:rPr lang="en-AU" sz="3200" b="1" dirty="0"/>
              <a:t>(Environment)</a:t>
            </a: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254418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4178DD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Completed further inspections and testing of balconies leaks with Buildwise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4178DD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Installed water catch pans under a number of leaks in the car park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4178DD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Front garden rotunda planter wall repaired and re-rendered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149981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Pool- repaired cracks and re-grouted tiling, sealed stone edging</a:t>
            </a:r>
            <a:endParaRPr lang="en-AU" sz="2800" dirty="0">
              <a:solidFill>
                <a:srgbClr val="4178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368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 smtClean="0"/>
              <a:t>Building </a:t>
            </a:r>
            <a:r>
              <a:rPr lang="en-AU" sz="3200" b="1" dirty="0"/>
              <a:t>Manager’s Comments</a:t>
            </a:r>
            <a:br>
              <a:rPr lang="en-AU" sz="3200" b="1" dirty="0"/>
            </a:br>
            <a:r>
              <a:rPr lang="en-AU" sz="3200" b="1" dirty="0"/>
              <a:t> What We Have Done in </a:t>
            </a:r>
            <a:r>
              <a:rPr lang="en-AU" sz="3200" b="1" dirty="0" smtClean="0"/>
              <a:t>2017 (Improvements)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34592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Installed a visitor/contractor checking in system on L1 and B1 entry areas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3100317"/>
            <a:ext cx="7560840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Painted stairs leading from L1 to B1 including a non-slip application to the leading edges</a:t>
            </a:r>
          </a:p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Lowered car park boundary wall btw </a:t>
            </a:r>
            <a:r>
              <a:rPr lang="en-AU" sz="2800" dirty="0">
                <a:solidFill>
                  <a:srgbClr val="4178DD"/>
                </a:solidFill>
              </a:rPr>
              <a:t>B</a:t>
            </a:r>
            <a:r>
              <a:rPr lang="en-AU" sz="2800" dirty="0" smtClean="0">
                <a:solidFill>
                  <a:srgbClr val="4178DD"/>
                </a:solidFill>
              </a:rPr>
              <a:t>alencea and 456 </a:t>
            </a:r>
            <a:r>
              <a:rPr lang="en-AU" sz="2800" dirty="0">
                <a:solidFill>
                  <a:srgbClr val="4178DD"/>
                </a:solidFill>
              </a:rPr>
              <a:t>S</a:t>
            </a:r>
            <a:r>
              <a:rPr lang="en-AU" sz="2800" dirty="0" smtClean="0">
                <a:solidFill>
                  <a:srgbClr val="4178DD"/>
                </a:solidFill>
              </a:rPr>
              <a:t>t </a:t>
            </a:r>
            <a:r>
              <a:rPr lang="en-AU" sz="2800" dirty="0">
                <a:solidFill>
                  <a:srgbClr val="4178DD"/>
                </a:solidFill>
              </a:rPr>
              <a:t>K</a:t>
            </a:r>
            <a:r>
              <a:rPr lang="en-AU" sz="2800" dirty="0" smtClean="0">
                <a:solidFill>
                  <a:srgbClr val="4178DD"/>
                </a:solidFill>
              </a:rPr>
              <a:t>ilda road to improve vision of oncoming traffic when exiting car park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05579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42212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Replaced hot water services and bulk tanks 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5532727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NBN infrastructure installed </a:t>
            </a:r>
            <a:endParaRPr lang="en-AU" sz="2800" dirty="0">
              <a:solidFill>
                <a:srgbClr val="4178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704056" y="1555363"/>
            <a:ext cx="8229600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BM continued to attend regular Crime Prevention</a:t>
            </a:r>
            <a:r>
              <a:rPr lang="en-AU" sz="2800" dirty="0">
                <a:solidFill>
                  <a:srgbClr val="4178DD"/>
                </a:solidFill>
              </a:rPr>
              <a:t> </a:t>
            </a:r>
            <a:r>
              <a:rPr lang="en-AU" sz="2800" dirty="0" smtClean="0">
                <a:solidFill>
                  <a:srgbClr val="4178DD"/>
                </a:solidFill>
              </a:rPr>
              <a:t>Meetings</a:t>
            </a: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Independent OH &amp; S </a:t>
            </a:r>
            <a:r>
              <a:rPr lang="en-AU" sz="2800" dirty="0">
                <a:solidFill>
                  <a:srgbClr val="4178DD"/>
                </a:solidFill>
              </a:rPr>
              <a:t>Inspection and Safety </a:t>
            </a:r>
            <a:r>
              <a:rPr lang="en-AU" sz="2800" dirty="0" smtClean="0">
                <a:solidFill>
                  <a:srgbClr val="4178DD"/>
                </a:solidFill>
              </a:rPr>
              <a:t>Audit completed and recommended actions done</a:t>
            </a: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Completed an audit of the car spaces, keys in office safe, resident information sheets &amp; riser cupboards</a:t>
            </a: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The sine visitor and contractor management system  installed and operating effectively</a:t>
            </a: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Replaced 2 x CCTV DVR units with IP ready ones for possible upgrades to digital cameras </a:t>
            </a:r>
            <a:endParaRPr lang="en-AU" sz="2800" dirty="0">
              <a:solidFill>
                <a:srgbClr val="4178DD"/>
              </a:solidFill>
            </a:endParaRP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26368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 smtClean="0"/>
              <a:t>Building Manager’s Comments</a:t>
            </a:r>
            <a:br>
              <a:rPr lang="en-AU" sz="3200" b="1" dirty="0" smtClean="0"/>
            </a:br>
            <a:r>
              <a:rPr lang="en-AU" sz="3200" b="1" dirty="0" smtClean="0"/>
              <a:t> What We Have Done in 2017 (Safety &amp; Security)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i="1" dirty="0" smtClean="0"/>
              <a:t/>
            </a:r>
            <a:br>
              <a:rPr lang="en-AU" b="1" i="1" dirty="0" smtClean="0"/>
            </a:br>
            <a:endParaRPr lang="en-AU" sz="13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05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 noGrp="1"/>
          </p:cNvSpPr>
          <p:nvPr>
            <p:ph idx="1"/>
          </p:nvPr>
        </p:nvSpPr>
        <p:spPr>
          <a:xfrm>
            <a:off x="553792" y="2295660"/>
            <a:ext cx="822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Conducted an audit of storage cage coverings and issued notices for removal of any non-complaint ones</a:t>
            </a:r>
          </a:p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Increased ventilation and replaced inactive fans in the cooling tower pump VSDs to minimise A/C failures</a:t>
            </a:r>
          </a:p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4178DD"/>
              </a:solidFill>
            </a:endParaRPr>
          </a:p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26368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 smtClean="0"/>
              <a:t>Building </a:t>
            </a:r>
            <a:r>
              <a:rPr lang="en-AU" sz="3200" b="1" dirty="0"/>
              <a:t>Manager’s Comments</a:t>
            </a:r>
            <a:br>
              <a:rPr lang="en-AU" sz="3200" b="1" dirty="0"/>
            </a:br>
            <a:r>
              <a:rPr lang="en-AU" sz="3200" b="1" dirty="0"/>
              <a:t> What We Have Done in </a:t>
            </a:r>
            <a:r>
              <a:rPr lang="en-AU" sz="3200" b="1" dirty="0" smtClean="0"/>
              <a:t>2017 (Issues)</a:t>
            </a:r>
            <a:r>
              <a:rPr lang="en-AU" b="1" dirty="0">
                <a:solidFill>
                  <a:srgbClr val="FF0000"/>
                </a:solidFill>
              </a:rPr>
              <a:t/>
            </a:r>
            <a:br>
              <a:rPr lang="en-AU" b="1" dirty="0">
                <a:solidFill>
                  <a:srgbClr val="FF0000"/>
                </a:solidFill>
              </a:rPr>
            </a:b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9223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368" y="188640"/>
            <a:ext cx="8507288" cy="1143000"/>
          </a:xfrm>
        </p:spPr>
        <p:txBody>
          <a:bodyPr>
            <a:normAutofit/>
          </a:bodyPr>
          <a:lstStyle/>
          <a:p>
            <a:r>
              <a:rPr lang="en-AU" sz="2900" b="1" dirty="0" smtClean="0"/>
              <a:t>Building </a:t>
            </a:r>
            <a:r>
              <a:rPr lang="en-AU" sz="2900" b="1" dirty="0"/>
              <a:t>Manager’s Comments </a:t>
            </a:r>
            <a:br>
              <a:rPr lang="en-AU" sz="2900" b="1" dirty="0"/>
            </a:br>
            <a:r>
              <a:rPr lang="en-AU" sz="2900" b="1" dirty="0"/>
              <a:t>What We Expect To Do in </a:t>
            </a:r>
            <a:r>
              <a:rPr lang="en-AU" sz="2900" b="1" dirty="0" smtClean="0"/>
              <a:t>2018</a:t>
            </a:r>
            <a:endParaRPr lang="en-AU" sz="2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3190" y="1239132"/>
            <a:ext cx="77048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Resolve </a:t>
            </a:r>
            <a:r>
              <a:rPr lang="en-AU" sz="2800" dirty="0" smtClean="0">
                <a:solidFill>
                  <a:srgbClr val="4178DD"/>
                </a:solidFill>
              </a:rPr>
              <a:t>outstanding defects with </a:t>
            </a:r>
            <a:r>
              <a:rPr lang="en-AU" sz="2800" dirty="0" smtClean="0">
                <a:solidFill>
                  <a:srgbClr val="4178DD"/>
                </a:solidFill>
              </a:rPr>
              <a:t>Sunland</a:t>
            </a:r>
          </a:p>
          <a:p>
            <a:endParaRPr lang="en-AU" sz="2800" dirty="0" smtClean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178DD"/>
                </a:solidFill>
              </a:rPr>
              <a:t>Complete the Maintenance Plan</a:t>
            </a:r>
            <a:endParaRPr lang="en-AU" sz="2800" dirty="0" smtClean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Have an external glass spider spray and clean done if effective to do 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Conduct an audit of FOBs and Remotes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Get an Independent Report Done on the Mechanical (HVAC) System in the Building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Have the </a:t>
            </a:r>
            <a:r>
              <a:rPr lang="en-AU" sz="2800" dirty="0">
                <a:solidFill>
                  <a:srgbClr val="4178DD"/>
                </a:solidFill>
              </a:rPr>
              <a:t>g</a:t>
            </a:r>
            <a:r>
              <a:rPr lang="en-AU" sz="2800" dirty="0" smtClean="0">
                <a:solidFill>
                  <a:srgbClr val="4178DD"/>
                </a:solidFill>
              </a:rPr>
              <a:t>as plumbing checked for any </a:t>
            </a:r>
            <a:r>
              <a:rPr lang="en-AU" sz="2800" dirty="0" smtClean="0">
                <a:solidFill>
                  <a:srgbClr val="4178DD"/>
                </a:solidFill>
              </a:rPr>
              <a:t>issues </a:t>
            </a:r>
            <a:endParaRPr lang="en-AU" sz="2800" dirty="0" smtClean="0">
              <a:solidFill>
                <a:srgbClr val="4178DD"/>
              </a:solidFill>
            </a:endParaRPr>
          </a:p>
          <a:p>
            <a:pPr lvl="0"/>
            <a:endParaRPr lang="en-AU" sz="2800" dirty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2878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2018 </a:t>
            </a:r>
            <a:b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Committee of Management (COM)</a:t>
            </a:r>
            <a:b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Report from the Chair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What, how and when</a:t>
            </a:r>
          </a:p>
        </p:txBody>
      </p:sp>
    </p:spTree>
    <p:extLst>
      <p:ext uri="{BB962C8B-B14F-4D97-AF65-F5344CB8AC3E}">
        <p14:creationId xmlns:p14="http://schemas.microsoft.com/office/powerpoint/2010/main" val="26451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Balencea’s Annual Electricity </a:t>
            </a:r>
            <a:r>
              <a:rPr lang="en-US" sz="2800" dirty="0" smtClean="0">
                <a:solidFill>
                  <a:prstClr val="black"/>
                </a:solidFill>
              </a:rPr>
              <a:t>Consumption </a:t>
            </a:r>
            <a:r>
              <a:rPr lang="en-US" sz="2800" dirty="0">
                <a:solidFill>
                  <a:prstClr val="black"/>
                </a:solidFill>
              </a:rPr>
              <a:t>2012- </a:t>
            </a:r>
            <a:r>
              <a:rPr lang="en-US" sz="2800" dirty="0" smtClean="0">
                <a:solidFill>
                  <a:prstClr val="black"/>
                </a:solidFill>
              </a:rPr>
              <a:t>2017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2472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3262" y="2949817"/>
            <a:ext cx="17579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18,496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(up 3.5%)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87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Balencea’s </a:t>
            </a:r>
            <a:r>
              <a:rPr lang="en-AU" sz="2800" dirty="0" smtClean="0"/>
              <a:t>Annual Gas </a:t>
            </a:r>
            <a:r>
              <a:rPr lang="en-AU" sz="2800" dirty="0"/>
              <a:t>Consumption </a:t>
            </a:r>
            <a:r>
              <a:rPr lang="en-AU" sz="2800" dirty="0" smtClean="0"/>
              <a:t>2015- </a:t>
            </a:r>
            <a:r>
              <a:rPr lang="en-AU" sz="2800" dirty="0"/>
              <a:t>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7250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1262" y="2424884"/>
            <a:ext cx="17579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up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18.4%)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081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We Do</a:t>
            </a:r>
            <a:br>
              <a:rPr lang="en-A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A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(Objectives of the COM)</a:t>
            </a:r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A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96385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Maintain safety and security </a:t>
            </a:r>
            <a:r>
              <a:rPr lang="en-US" sz="2800" dirty="0" smtClean="0"/>
              <a:t>of </a:t>
            </a:r>
            <a:r>
              <a:rPr lang="en-US" sz="2800" dirty="0"/>
              <a:t>residents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321" y="267995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Maintain the amenities and </a:t>
            </a:r>
            <a:r>
              <a:rPr lang="en-US" sz="2800" dirty="0" smtClean="0"/>
              <a:t>ambiance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63321" y="3328092"/>
            <a:ext cx="7718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2800" dirty="0"/>
              <a:t>Promote a sense of community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7251" y="387430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the running costs (fees)</a:t>
            </a:r>
          </a:p>
        </p:txBody>
      </p:sp>
    </p:spTree>
    <p:extLst>
      <p:ext uri="{BB962C8B-B14F-4D97-AF65-F5344CB8AC3E}">
        <p14:creationId xmlns:p14="http://schemas.microsoft.com/office/powerpoint/2010/main" val="238999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</a:t>
            </a:r>
            <a:r>
              <a:rPr lang="en-A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 Do It</a:t>
            </a:r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A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2393" y="186398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Enforce the Owners Corporation Rules</a:t>
            </a:r>
          </a:p>
          <a:p>
            <a:endParaRPr lang="en-A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432563"/>
            <a:ext cx="75608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Recommend changing the Rules </a:t>
            </a:r>
          </a:p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02467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Listen to the concerns of residents and </a:t>
            </a:r>
            <a:r>
              <a:rPr lang="en-US" sz="2800" dirty="0" smtClean="0"/>
              <a:t>owners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3568399"/>
            <a:ext cx="75608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Monitor performance and negotiate contracts for the building management (FMV</a:t>
            </a:r>
            <a:r>
              <a:rPr lang="en-US" sz="2800" dirty="0" smtClean="0"/>
              <a:t>), </a:t>
            </a:r>
            <a:r>
              <a:rPr lang="en-US" sz="2800" dirty="0"/>
              <a:t>strata manager </a:t>
            </a:r>
            <a:r>
              <a:rPr lang="en-US" sz="2800" dirty="0" smtClean="0"/>
              <a:t>(Procorp), and utilities</a:t>
            </a:r>
            <a:endParaRPr lang="en-US" sz="2800" dirty="0"/>
          </a:p>
          <a:p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83982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Invest in </a:t>
            </a:r>
            <a:r>
              <a:rPr lang="en-US" sz="2800" dirty="0" smtClean="0"/>
              <a:t>ways </a:t>
            </a:r>
            <a:r>
              <a:rPr lang="en-US" sz="2800" dirty="0"/>
              <a:t>to keep costs lower over time</a:t>
            </a:r>
          </a:p>
        </p:txBody>
      </p:sp>
    </p:spTree>
    <p:extLst>
      <p:ext uri="{BB962C8B-B14F-4D97-AF65-F5344CB8AC3E}">
        <p14:creationId xmlns:p14="http://schemas.microsoft.com/office/powerpoint/2010/main" val="80656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Keeping </a:t>
            </a:r>
            <a:r>
              <a:rPr lang="en-A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 Mind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631338"/>
            <a:ext cx="770485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Balencea </a:t>
            </a:r>
            <a:r>
              <a:rPr lang="en-AU" sz="2800" dirty="0" smtClean="0"/>
              <a:t>is </a:t>
            </a:r>
            <a:r>
              <a:rPr lang="en-AU" sz="2800" dirty="0"/>
              <a:t>a diverse, </a:t>
            </a:r>
            <a:r>
              <a:rPr lang="en-AU" sz="2800" dirty="0" smtClean="0"/>
              <a:t>multicultural,  </a:t>
            </a:r>
            <a:r>
              <a:rPr lang="en-AU" sz="2800" dirty="0"/>
              <a:t>vertical village, with 84 residences and one </a:t>
            </a:r>
            <a:r>
              <a:rPr lang="en-AU" sz="2800" dirty="0" smtClean="0"/>
              <a:t>business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Over 150 residents, plus many absentee owners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2933661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Act </a:t>
            </a:r>
            <a:r>
              <a:rPr lang="en-AU" sz="2800" dirty="0"/>
              <a:t>in the best interests of the majority, but </a:t>
            </a:r>
            <a:r>
              <a:rPr lang="en-AU" sz="2800" dirty="0" smtClean="0"/>
              <a:t>always </a:t>
            </a:r>
            <a:r>
              <a:rPr lang="en-AU" sz="2800" dirty="0"/>
              <a:t>consider the interests of the </a:t>
            </a:r>
            <a:r>
              <a:rPr lang="en-AU" sz="2800" dirty="0" smtClean="0"/>
              <a:t>minority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Goal is to be Fair </a:t>
            </a:r>
            <a:r>
              <a:rPr lang="en-AU" sz="2800" dirty="0"/>
              <a:t>T</a:t>
            </a:r>
            <a:r>
              <a:rPr lang="en-AU" sz="2800" dirty="0" smtClean="0"/>
              <a:t>o </a:t>
            </a:r>
            <a:r>
              <a:rPr lang="en-AU" sz="2800" dirty="0"/>
              <a:t>A</a:t>
            </a:r>
            <a:r>
              <a:rPr lang="en-AU" sz="2800" dirty="0" smtClean="0"/>
              <a:t>ll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528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When and How We Make Decisions</a:t>
            </a:r>
            <a: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A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A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393" y="1336032"/>
            <a:ext cx="770485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Hold </a:t>
            </a:r>
            <a:r>
              <a:rPr lang="en-AU" sz="2800" dirty="0"/>
              <a:t>6-8 formal meetings per year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Sub-committees for specific issues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Communicate in person or email frequently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2393" y="3764928"/>
            <a:ext cx="75608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D</a:t>
            </a:r>
            <a:r>
              <a:rPr lang="en-US" sz="2800" dirty="0" smtClean="0"/>
              <a:t>ecide by majority vote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762789" y="4765200"/>
            <a:ext cx="7700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Guided by </a:t>
            </a:r>
            <a:r>
              <a:rPr lang="en-AU" sz="2800" dirty="0"/>
              <a:t>Victorian Owners Corporation Act 2006 and the Balencea Owners Corporation </a:t>
            </a:r>
            <a:r>
              <a:rPr lang="en-AU" sz="2800" dirty="0" smtClean="0"/>
              <a:t>Rules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9225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Annual Operating Budget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478883"/>
              </p:ext>
            </p:extLst>
          </p:nvPr>
        </p:nvGraphicFramePr>
        <p:xfrm>
          <a:off x="457200" y="1588631"/>
          <a:ext cx="8229599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144929"/>
              </p:ext>
            </p:extLst>
          </p:nvPr>
        </p:nvGraphicFramePr>
        <p:xfrm>
          <a:off x="689583" y="1924989"/>
          <a:ext cx="7594283" cy="282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237"/>
                <a:gridCol w="867008"/>
                <a:gridCol w="875409"/>
                <a:gridCol w="841677"/>
                <a:gridCol w="797377"/>
                <a:gridCol w="812144"/>
                <a:gridCol w="826910"/>
                <a:gridCol w="797377"/>
                <a:gridCol w="812144"/>
              </a:tblGrid>
              <a:tr h="552818">
                <a:tc>
                  <a:txBody>
                    <a:bodyPr/>
                    <a:lstStyle/>
                    <a:p>
                      <a:r>
                        <a:rPr lang="en-US" dirty="0" smtClean="0"/>
                        <a:t>Year ending 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  <a:tr h="9541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Amount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$ 763k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$813k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$ 855k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$ 880k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$ 900k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$ 900k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$ 900k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$ 970k</a:t>
                      </a:r>
                      <a:endParaRPr lang="en-US" dirty="0"/>
                    </a:p>
                  </a:txBody>
                  <a:tcPr/>
                </a:tc>
              </a:tr>
              <a:tr h="9541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08951" y="5111545"/>
            <a:ext cx="3404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Annual average increase was 3.5%</a:t>
            </a:r>
          </a:p>
          <a:p>
            <a:endParaRPr lang="en-AU" dirty="0"/>
          </a:p>
          <a:p>
            <a:r>
              <a:rPr lang="en-AU" dirty="0" smtClean="0"/>
              <a:t>Annual average inflation was 2.0%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7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Budget- What Happened?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9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Increase in Building Management cost (FMV)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Normal insurance up 8%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Plus Terrorism Levy added to normal insurance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Pest control up $6250 for spider spray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Electricity rates up 4%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Gas rates up 20%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Water rates up 13%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93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Maintenance Plan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062151"/>
              </p:ext>
            </p:extLst>
          </p:nvPr>
        </p:nvGraphicFramePr>
        <p:xfrm>
          <a:off x="250470" y="1924989"/>
          <a:ext cx="8727408" cy="282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129"/>
                <a:gridCol w="964295"/>
                <a:gridCol w="969712"/>
                <a:gridCol w="969712"/>
                <a:gridCol w="969712"/>
                <a:gridCol w="969712"/>
                <a:gridCol w="969712"/>
                <a:gridCol w="969712"/>
                <a:gridCol w="969712"/>
              </a:tblGrid>
              <a:tr h="552818">
                <a:tc>
                  <a:txBody>
                    <a:bodyPr/>
                    <a:lstStyle/>
                    <a:p>
                      <a:r>
                        <a:rPr lang="en-US" dirty="0" smtClean="0"/>
                        <a:t>Year ending 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  <a:tr h="9541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Amount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$72,600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$72,600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$75,900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$75,900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$75,900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$80,000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$83,000</a:t>
                      </a:r>
                      <a:endParaRPr lang="en-US" dirty="0"/>
                    </a:p>
                  </a:txBody>
                  <a:tcPr/>
                </a:tc>
              </a:tr>
              <a:tr h="9541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18300" y="5279582"/>
            <a:ext cx="4075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annual increase was 1.9%</a:t>
            </a:r>
          </a:p>
          <a:p>
            <a:endParaRPr lang="en-US" dirty="0"/>
          </a:p>
          <a:p>
            <a:r>
              <a:rPr lang="en-US" dirty="0" smtClean="0"/>
              <a:t>Average annual inflation was 2.0%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9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12571</TotalTime>
  <Words>800</Words>
  <Application>Microsoft Office PowerPoint</Application>
  <PresentationFormat>On-screen Show (4:3)</PresentationFormat>
  <Paragraphs>239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Balencea Apartments </vt:lpstr>
      <vt:lpstr>2018  Committee of Management (COM) Report from the Chair</vt:lpstr>
      <vt:lpstr> What We Do (Objectives of the COM) </vt:lpstr>
      <vt:lpstr> How We Do It </vt:lpstr>
      <vt:lpstr>Keeping in Mind</vt:lpstr>
      <vt:lpstr> When and How We Make Decisions </vt:lpstr>
      <vt:lpstr>Annual Operating Budget</vt:lpstr>
      <vt:lpstr>Budget- What Happened?</vt:lpstr>
      <vt:lpstr>Maintenance Plan</vt:lpstr>
      <vt:lpstr>Accomplishments </vt:lpstr>
      <vt:lpstr>Balcony Leaks</vt:lpstr>
      <vt:lpstr>Other Defects</vt:lpstr>
      <vt:lpstr>Hot Water System</vt:lpstr>
      <vt:lpstr>  </vt:lpstr>
      <vt:lpstr> Building Manager’s Comments  What We Have Done in 2017 (Environment) </vt:lpstr>
      <vt:lpstr>  Building Manager’s Comments  What We Have Done in 2017 (Improvements)  </vt:lpstr>
      <vt:lpstr>  Building Manager’s Comments  What We Have Done in 2017 (Safety &amp; Security)  </vt:lpstr>
      <vt:lpstr>  Building Manager’s Comments  What We Have Done in 2017 (Issues)  </vt:lpstr>
      <vt:lpstr>Building Manager’s Comments  What We Expect To Do in 2018</vt:lpstr>
      <vt:lpstr>Balencea’s Annual Electricity Consumption 2012- 2017</vt:lpstr>
      <vt:lpstr>Balencea’s Annual Gas Consumption 2015- 2017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Committee of Management (COM)</dc:title>
  <dc:creator>Paul Fowler</dc:creator>
  <cp:lastModifiedBy>Monitoring</cp:lastModifiedBy>
  <cp:revision>169</cp:revision>
  <cp:lastPrinted>2017-04-25T23:31:48Z</cp:lastPrinted>
  <dcterms:created xsi:type="dcterms:W3CDTF">2014-02-17T02:06:22Z</dcterms:created>
  <dcterms:modified xsi:type="dcterms:W3CDTF">2018-03-23T03:45:29Z</dcterms:modified>
</cp:coreProperties>
</file>